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0" r:id="rId4"/>
    <p:sldId id="261" r:id="rId5"/>
    <p:sldId id="262" r:id="rId6"/>
    <p:sldId id="263" r:id="rId7"/>
    <p:sldId id="352" r:id="rId8"/>
    <p:sldId id="353" r:id="rId9"/>
    <p:sldId id="360" r:id="rId10"/>
    <p:sldId id="354" r:id="rId11"/>
    <p:sldId id="355" r:id="rId12"/>
    <p:sldId id="356" r:id="rId13"/>
    <p:sldId id="267" r:id="rId14"/>
    <p:sldId id="268" r:id="rId15"/>
    <p:sldId id="357" r:id="rId16"/>
    <p:sldId id="364" r:id="rId17"/>
    <p:sldId id="358" r:id="rId18"/>
    <p:sldId id="359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6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65" r:id="rId55"/>
    <p:sldId id="366" r:id="rId56"/>
    <p:sldId id="310" r:id="rId57"/>
    <p:sldId id="311" r:id="rId58"/>
    <p:sldId id="312" r:id="rId59"/>
    <p:sldId id="313" r:id="rId60"/>
    <p:sldId id="314" r:id="rId61"/>
    <p:sldId id="331" r:id="rId62"/>
    <p:sldId id="332" r:id="rId63"/>
    <p:sldId id="333" r:id="rId64"/>
    <p:sldId id="334" r:id="rId65"/>
    <p:sldId id="362" r:id="rId66"/>
    <p:sldId id="363" r:id="rId67"/>
    <p:sldId id="351" r:id="rId68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35" autoAdjust="0"/>
  </p:normalViewPr>
  <p:slideViewPr>
    <p:cSldViewPr snapToGrid="0">
      <p:cViewPr varScale="1">
        <p:scale>
          <a:sx n="87" d="100"/>
          <a:sy n="87" d="100"/>
        </p:scale>
        <p:origin x="10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stage('Nexus Evaluate') {             steps {                </a:t>
            </a:r>
            <a:r>
              <a:rPr lang="en-US" altLang="zh-TW" dirty="0" err="1" smtClean="0"/>
              <a:t>nexusPolicyEvaluation</a:t>
            </a:r>
            <a:r>
              <a:rPr lang="en-US" altLang="zh-TW" dirty="0" smtClean="0"/>
              <a:t> (                    </a:t>
            </a:r>
            <a:r>
              <a:rPr lang="en-US" altLang="zh-TW" dirty="0" err="1" smtClean="0"/>
              <a:t>advancedProperties</a:t>
            </a:r>
            <a:r>
              <a:rPr lang="en-US" altLang="zh-TW" dirty="0" smtClean="0"/>
              <a:t>: '', //</a:t>
            </a:r>
            <a:r>
              <a:rPr lang="zh-TW" altLang="en-US" dirty="0" smtClean="0"/>
              <a:t>預設空白                    </a:t>
            </a:r>
            <a:r>
              <a:rPr lang="en-US" altLang="zh-TW" dirty="0" err="1" smtClean="0"/>
              <a:t>enableDebugLogging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是否開啟</a:t>
            </a:r>
            <a:r>
              <a:rPr lang="en-US" altLang="zh-TW" dirty="0" smtClean="0"/>
              <a:t>Debug log                    </a:t>
            </a:r>
            <a:r>
              <a:rPr lang="en-US" altLang="zh-TW" dirty="0" err="1" smtClean="0"/>
              <a:t>failBuildOnNetworkError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如果連不上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是否中斷 </a:t>
            </a:r>
            <a:r>
              <a:rPr lang="en-US" altLang="zh-TW" dirty="0" smtClean="0"/>
              <a:t>build                    </a:t>
            </a:r>
            <a:r>
              <a:rPr lang="en-US" altLang="zh-TW" dirty="0" err="1" smtClean="0"/>
              <a:t>iqApplication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unlts</a:t>
            </a:r>
            <a:r>
              <a:rPr lang="en-US" altLang="zh-TW" dirty="0" smtClean="0"/>
              <a:t>', //</a:t>
            </a:r>
            <a:r>
              <a:rPr lang="zh-TW" altLang="en-US" dirty="0" smtClean="0"/>
              <a:t>指定哪一個 </a:t>
            </a:r>
            <a:r>
              <a:rPr lang="en-US" altLang="zh-TW" dirty="0" smtClean="0"/>
              <a:t>IQ Server application </a:t>
            </a:r>
            <a:r>
              <a:rPr lang="zh-TW" altLang="en-US" dirty="0" smtClean="0"/>
              <a:t>做掃描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Project Name)                    </a:t>
            </a:r>
            <a:r>
              <a:rPr lang="en-US" altLang="zh-TW" dirty="0" err="1" smtClean="0"/>
              <a:t>iqInstanceId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-dev', //Jenkins server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使用者                    </a:t>
            </a:r>
            <a:r>
              <a:rPr lang="en-US" altLang="zh-TW" dirty="0" err="1" smtClean="0"/>
              <a:t>iqScanPatterns</a:t>
            </a:r>
            <a:r>
              <a:rPr lang="en-US" altLang="zh-TW" dirty="0" smtClean="0"/>
              <a:t>: [[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'**/*']], //</a:t>
            </a:r>
            <a:r>
              <a:rPr lang="zh-TW" altLang="en-US" dirty="0" smtClean="0"/>
              <a:t>要掃描的檔案路徑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這裡指掃描所有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下面的 </a:t>
            </a:r>
            <a:r>
              <a:rPr lang="en-US" altLang="zh-TW" dirty="0" smtClean="0"/>
              <a:t>Jar file)                    </a:t>
            </a:r>
            <a:r>
              <a:rPr lang="en-US" altLang="zh-TW" dirty="0" err="1" smtClean="0"/>
              <a:t>iqStage</a:t>
            </a:r>
            <a:r>
              <a:rPr lang="en-US" altLang="zh-TW" dirty="0" smtClean="0"/>
              <a:t>: 'build',                    </a:t>
            </a:r>
            <a:r>
              <a:rPr lang="en-US" altLang="zh-TW" dirty="0" err="1" smtClean="0"/>
              <a:t>jobCredentialsId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-lifecycle-scan'                 )            }            post {                failure {                    echo '</a:t>
            </a:r>
            <a:r>
              <a:rPr lang="zh-TW" altLang="en-US" dirty="0" smtClean="0"/>
              <a:t>偵測到違規中高風險檔案，中斷 </a:t>
            </a:r>
            <a:r>
              <a:rPr lang="en-US" altLang="zh-TW" dirty="0" smtClean="0"/>
              <a:t>pipeline </a:t>
            </a:r>
            <a:r>
              <a:rPr lang="zh-TW" altLang="en-US" dirty="0" smtClean="0"/>
              <a:t>執行，請至 </a:t>
            </a:r>
            <a:r>
              <a:rPr lang="en-US" altLang="zh-TW" dirty="0" smtClean="0"/>
              <a:t>Build# Log </a:t>
            </a:r>
            <a:r>
              <a:rPr lang="zh-TW" altLang="en-US" dirty="0" smtClean="0"/>
              <a:t>中查看掃描報告。</a:t>
            </a:r>
            <a:r>
              <a:rPr lang="en-US" altLang="zh-TW" dirty="0" smtClean="0"/>
              <a:t>'                }                success {                    echo '</a:t>
            </a:r>
            <a:r>
              <a:rPr lang="zh-TW" altLang="en-US" dirty="0" smtClean="0"/>
              <a:t>掃描成功，沒有偵測到違規風險檔案。</a:t>
            </a:r>
            <a:r>
              <a:rPr lang="en-US" altLang="zh-TW" dirty="0" smtClean="0"/>
              <a:t>'                }            }        }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83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scan') {            when {                expression {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'app' ||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</a:t>
            </a:r>
            <a:r>
              <a:rPr lang="en-US" altLang="zh-TW" dirty="0" err="1" smtClean="0"/>
              <a:t>rpt</a:t>
            </a:r>
            <a:r>
              <a:rPr lang="en-US" altLang="zh-TW" dirty="0" smtClean="0"/>
              <a:t>' }            }            steps {                script {                    try {                        step([$class: '</a:t>
            </a:r>
            <a:r>
              <a:rPr lang="en-US" altLang="zh-TW" dirty="0" err="1" smtClean="0"/>
              <a:t>CxScanBuilder</a:t>
            </a:r>
            <a:r>
              <a:rPr lang="en-US" altLang="zh-TW" dirty="0" smtClean="0"/>
              <a:t>',                        comment: '',</a:t>
            </a:r>
            <a:r>
              <a:rPr lang="zh-TW" altLang="en-US" dirty="0" smtClean="0"/>
              <a:t>                        </a:t>
            </a:r>
            <a:r>
              <a:rPr lang="en-US" altLang="zh-TW" dirty="0" err="1" smtClean="0"/>
              <a:t>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-server',                        </a:t>
            </a:r>
            <a:r>
              <a:rPr lang="en-US" altLang="zh-TW" dirty="0" err="1" smtClean="0"/>
              <a:t>sourceEncoding</a:t>
            </a:r>
            <a:r>
              <a:rPr lang="en-US" altLang="zh-TW" dirty="0" smtClean="0"/>
              <a:t>: '1',                        </a:t>
            </a:r>
            <a:r>
              <a:rPr lang="en-US" altLang="zh-TW" dirty="0" err="1" smtClean="0"/>
              <a:t>excludeFolders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excludeOpenSourceFolders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exclusionsSetting</a:t>
            </a:r>
            <a:r>
              <a:rPr lang="en-US" altLang="zh-TW" dirty="0" smtClean="0"/>
              <a:t>: 'global',                        </a:t>
            </a:r>
            <a:r>
              <a:rPr lang="en-US" altLang="zh-TW" dirty="0" err="1" smtClean="0"/>
              <a:t>highThreshold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高風險限制                        </a:t>
            </a:r>
            <a:r>
              <a:rPr lang="en-US" altLang="zh-TW" dirty="0" err="1" smtClean="0"/>
              <a:t>mediumThreshold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中風險限制                        </a:t>
            </a:r>
            <a:r>
              <a:rPr lang="en-US" altLang="zh-TW" dirty="0" err="1" smtClean="0"/>
              <a:t>lowThreshold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低風險限制                        </a:t>
            </a:r>
            <a:r>
              <a:rPr lang="en-US" altLang="zh-TW" dirty="0" err="1" smtClean="0"/>
              <a:t>vulnerabilityThresholdResult</a:t>
            </a:r>
            <a:r>
              <a:rPr lang="en-US" altLang="zh-TW" dirty="0" smtClean="0"/>
              <a:t>: 'FAILURE', //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偵測到超過閥值時失敗                        </a:t>
            </a:r>
            <a:r>
              <a:rPr lang="en-US" altLang="zh-TW" dirty="0" err="1" smtClean="0"/>
              <a:t>waitForResultsEnabled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等待掃描結果回傳                        </a:t>
            </a:r>
            <a:r>
              <a:rPr lang="en-US" altLang="zh-TW" dirty="0" err="1" smtClean="0"/>
              <a:t>vulnerabilityThresholdEnabled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設定風險閥值開啟                        </a:t>
            </a:r>
            <a:r>
              <a:rPr lang="en-US" altLang="zh-TW" dirty="0" err="1" smtClean="0"/>
              <a:t>fullScanCycle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每間隔多少次執行一次完整掃描                        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: '6',                        </a:t>
            </a:r>
            <a:r>
              <a:rPr lang="en-US" altLang="zh-TW" dirty="0" err="1" smtClean="0"/>
              <a:t>projectName</a:t>
            </a:r>
            <a:r>
              <a:rPr lang="en-US" altLang="zh-TW" dirty="0" smtClean="0"/>
              <a:t>: 'CICD',                        preset: '36', </a:t>
            </a:r>
            <a:r>
              <a:rPr lang="en-US" altLang="zh-TW" dirty="0" err="1" smtClean="0"/>
              <a:t>sastEnabled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serverUrl</a:t>
            </a:r>
            <a:r>
              <a:rPr lang="en-US" altLang="zh-TW" dirty="0" smtClean="0"/>
              <a:t>: 'http://10.10.2.164/',                        </a:t>
            </a:r>
            <a:r>
              <a:rPr lang="en-US" altLang="zh-TW" dirty="0" err="1" smtClean="0"/>
              <a:t>generatePdfReport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generateXmlReport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osaArchiveIncludePatterns</a:t>
            </a:r>
            <a:r>
              <a:rPr lang="en-US" altLang="zh-TW" dirty="0" smtClean="0"/>
              <a:t>: '*.zip, *.war, *.ear, *.</a:t>
            </a:r>
            <a:r>
              <a:rPr lang="en-US" altLang="zh-TW" dirty="0" err="1" smtClean="0"/>
              <a:t>tgz</a:t>
            </a:r>
            <a:r>
              <a:rPr lang="en-US" altLang="zh-TW" dirty="0" smtClean="0"/>
              <a:t>', </a:t>
            </a:r>
            <a:r>
              <a:rPr lang="en-US" altLang="zh-TW" dirty="0" err="1" smtClean="0"/>
              <a:t>osaInstallBeforeScan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filterPattern</a:t>
            </a:r>
            <a:r>
              <a:rPr lang="en-US" altLang="zh-TW" dirty="0" smtClean="0"/>
              <a:t>: '''!**/_</a:t>
            </a:r>
            <a:r>
              <a:rPr lang="en-US" altLang="zh-TW" dirty="0" err="1" smtClean="0"/>
              <a:t>cvs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/**/*, !**/.hg/**/*, !**/.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bzr</a:t>
            </a:r>
            <a:r>
              <a:rPr lang="en-US" altLang="zh-TW" dirty="0" smtClean="0"/>
              <a:t>/**/*, !**/bin/**/*,!**/</a:t>
            </a:r>
            <a:r>
              <a:rPr lang="en-US" altLang="zh-TW" dirty="0" err="1" smtClean="0"/>
              <a:t>obj</a:t>
            </a:r>
            <a:r>
              <a:rPr lang="en-US" altLang="zh-TW" dirty="0" smtClean="0"/>
              <a:t>/**/*,  !**/backup/**/*, !**/.idea/**/*, !**/*.</a:t>
            </a:r>
            <a:r>
              <a:rPr lang="en-US" altLang="zh-TW" dirty="0" err="1" smtClean="0"/>
              <a:t>DS_Store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ipr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iws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bak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aac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, !**/*.m3u, !**/*.mid, !**/*.mp3,!**/*.</a:t>
            </a:r>
            <a:r>
              <a:rPr lang="en-US" altLang="zh-TW" dirty="0" err="1" smtClean="0"/>
              <a:t>mpa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ra</a:t>
            </a:r>
            <a:r>
              <a:rPr lang="en-US" altLang="zh-TW" dirty="0" smtClean="0"/>
              <a:t>, !**/*.wav, !**/*.</a:t>
            </a:r>
            <a:r>
              <a:rPr lang="en-US" altLang="zh-TW" dirty="0" err="1" smtClean="0"/>
              <a:t>wma</a:t>
            </a:r>
            <a:r>
              <a:rPr lang="en-US" altLang="zh-TW" dirty="0" smtClean="0"/>
              <a:t>, !**/*.3g2, !**/*.3gp, !**/*.</a:t>
            </a:r>
            <a:r>
              <a:rPr lang="en-US" altLang="zh-TW" dirty="0" err="1" smtClean="0"/>
              <a:t>asf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asx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avi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flv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, !**/*.mp4, !**/*.mpg, !**/*.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vob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wmv</a:t>
            </a:r>
            <a:r>
              <a:rPr lang="en-US" altLang="zh-TW" dirty="0" smtClean="0"/>
              <a:t>,!**/*.bmp, !**/*.gif, !**/*.jpg, !**/*.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psd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!**/*.jar, !**/*.zip, !**/*.</a:t>
            </a:r>
            <a:r>
              <a:rPr lang="en-US" altLang="zh-TW" dirty="0" err="1" smtClean="0"/>
              <a:t>rar</a:t>
            </a:r>
            <a:r>
              <a:rPr lang="en-US" altLang="zh-TW" dirty="0" smtClean="0"/>
              <a:t>, !**/*.exe, !**/*.</a:t>
            </a:r>
            <a:r>
              <a:rPr lang="en-US" altLang="zh-TW" dirty="0" err="1" smtClean="0"/>
              <a:t>dll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pdb</a:t>
            </a:r>
            <a:r>
              <a:rPr lang="en-US" altLang="zh-TW" dirty="0" smtClean="0"/>
              <a:t>, !**/*.7z, 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!**/*.tar.gz,!**/*.tar,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hsql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htd</a:t>
            </a:r>
            <a:r>
              <a:rPr lang="en-US" altLang="zh-TW" dirty="0" smtClean="0"/>
              <a:t>, !**/*.war, !**/*.ear,!**/*.</a:t>
            </a:r>
            <a:r>
              <a:rPr lang="en-US" altLang="zh-TW" dirty="0" err="1" smtClean="0"/>
              <a:t>htmls</a:t>
            </a:r>
            <a:r>
              <a:rPr lang="en-US" altLang="zh-TW" dirty="0" smtClean="0"/>
              <a:t>,!**/*.</a:t>
            </a:r>
            <a:r>
              <a:rPr lang="en-US" altLang="zh-TW" dirty="0" err="1" smtClean="0"/>
              <a:t>ihtml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ssi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txn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xhtml</a:t>
            </a:r>
            <a:r>
              <a:rPr lang="en-US" altLang="zh-TW" dirty="0" smtClean="0"/>
              <a:t>, !**/*.class, !**/*.</a:t>
            </a:r>
            <a:r>
              <a:rPr lang="en-US" altLang="zh-TW" dirty="0" err="1" smtClean="0"/>
              <a:t>iml</a:t>
            </a:r>
            <a:r>
              <a:rPr lang="en-US" altLang="zh-TW" dirty="0" smtClean="0"/>
              <a:t>, !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/Reports/*.*'''                        ])                        // </a:t>
            </a:r>
            <a:r>
              <a:rPr lang="zh-TW" altLang="en-US" dirty="0" smtClean="0"/>
              <a:t>取得掃描結果並進行判斷                        </a:t>
            </a:r>
            <a:r>
              <a:rPr lang="en-US" altLang="zh-TW" dirty="0" smtClean="0"/>
              <a:t>if (</a:t>
            </a:r>
            <a:r>
              <a:rPr lang="en-US" altLang="zh-TW" dirty="0" err="1" smtClean="0"/>
              <a:t>scanResults.hasHighVulnerability</a:t>
            </a:r>
            <a:r>
              <a:rPr lang="en-US" altLang="zh-TW" dirty="0" smtClean="0"/>
              <a:t> || </a:t>
            </a:r>
            <a:r>
              <a:rPr lang="en-US" altLang="zh-TW" dirty="0" err="1" smtClean="0"/>
              <a:t>scanResults.hasMediumVulnerability</a:t>
            </a:r>
            <a:r>
              <a:rPr lang="en-US" altLang="zh-TW" dirty="0" smtClean="0"/>
              <a:t>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else if (</a:t>
            </a:r>
            <a:r>
              <a:rPr lang="en-US" altLang="zh-TW" dirty="0" err="1" smtClean="0"/>
              <a:t>scanResults.lowVulnerabilityCount</a:t>
            </a:r>
            <a:r>
              <a:rPr lang="en-US" altLang="zh-TW" dirty="0" smtClean="0"/>
              <a:t> &gt; 0)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                   } catch (Exception e) {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error("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 failed: ${</a:t>
            </a:r>
            <a:r>
              <a:rPr lang="en-US" altLang="zh-TW" dirty="0" err="1" smtClean="0"/>
              <a:t>e.message</a:t>
            </a:r>
            <a:r>
              <a:rPr lang="en-US" altLang="zh-TW" dirty="0" smtClean="0"/>
              <a:t>}")                    }                }            }        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959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dpsg01.cbsd.scsb.com.tw/open_unlts/unlts.git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4000" b="1" strike="noStrike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說明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117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Dev </a:t>
            </a:r>
            <a:r>
              <a:rPr lang="zh-TW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環境</a:t>
            </a:r>
            <a:r>
              <a:rPr lang="zh-TW" sz="2000" b="1" strike="noStrike" spc="-1" dirty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的 </a:t>
            </a:r>
            <a:r>
              <a:rPr lang="en-US" sz="2000" b="1" strike="noStrike" spc="-1" dirty="0" err="1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Developer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Maintainer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前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，須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確認第三方套件無風險、</a:t>
            </a:r>
            <a:r>
              <a:rPr lang="en-US" b="0" strike="noStrike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endParaRPr lang="en-US" b="0" strike="noStrike" spc="-1" dirty="0">
              <a:solidFill>
                <a:schemeClr val="accent6">
                  <a:lumMod val="75000"/>
                </a:schemeClr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UAT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流程必須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將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寫入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需求單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2" defTabSz="914400">
              <a:lnSpc>
                <a:spcPts val="28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Stage </a:t>
            </a:r>
            <a:r>
              <a:rPr lang="zh-TW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1" strike="noStrike" spc="-1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r>
              <a:rPr lang="zh-TW" altLang="zh-TW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服務處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資管科同仁。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26779" y="915673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2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下載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7" y="2566555"/>
            <a:ext cx="9229725" cy="32766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79" y="1065260"/>
            <a:ext cx="13144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簡介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複製專案到本機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-c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http.sslVerify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=false clone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https://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ddpsg01.cbsd.scsb.com.tw/open_unlts/unlts.git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切換分支 </a:t>
            </a: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以 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分支為來源複製新的分支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,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並切換到新的分支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新分支名稱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選擇提交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檔案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lang="zh-TW" altLang="en-US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add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sz="16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選擇所有異動檔案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add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.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提交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commit –m “Feature_#15_first commit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”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上傳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push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268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23300"/>
            <a:ext cx="9265362" cy="5063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2057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CICD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管理員建置專案時會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先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dev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/main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</a:t>
            </a:r>
            <a:r>
              <a:rPr lang="zh-TW" altLang="en-US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整體架構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流程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介紹</a:t>
            </a:r>
            <a:r>
              <a:rPr lang="zh-TW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7891" y="1274618"/>
            <a:ext cx="1727200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checkout –b 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_name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5164" y="1348509"/>
            <a:ext cx="914400" cy="720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40"/>
            <a:ext cx="9975273" cy="5272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782" y="1234064"/>
            <a:ext cx="4950691" cy="862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差異查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看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63277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2769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透過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Mirror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的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方式複製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到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環境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與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測試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8364" y="2078182"/>
            <a:ext cx="7666181" cy="1228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89370" y="26631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accent3">
                    <a:lumMod val="75000"/>
                  </a:schemeClr>
                </a:solidFill>
              </a:rPr>
              <a:t>Sonatype</a:t>
            </a:r>
            <a:endParaRPr lang="zh-TW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8" name="圖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clone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lone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1407735"/>
            <a:ext cx="9744364" cy="38830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4596" y="4688977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IQ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7368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</a:t>
            </a:r>
            <a:r>
              <a:rPr lang="en-US" altLang="zh-TW" sz="3600" b="1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checkmarx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2" y="795239"/>
            <a:ext cx="8356426" cy="54377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394" y="5679013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64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pc="-1" dirty="0" smtClean="0">
                <a:solidFill>
                  <a:srgbClr val="000000"/>
                </a:solidFill>
                <a:latin typeface="Arial"/>
              </a:rPr>
              <a:t>如果是由包板機編譯應用程式，直接上傳至 </a:t>
            </a:r>
            <a:r>
              <a:rPr lang="en-US" altLang="zh-TW" spc="-1" dirty="0" smtClean="0">
                <a:solidFill>
                  <a:srgbClr val="000000"/>
                </a:solidFill>
                <a:latin typeface="Arial"/>
              </a:rPr>
              <a:t>Nexus 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由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Jenkins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Nexus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Push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的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war/jar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file 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再部屬至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AP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Server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Branch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" y="1371843"/>
            <a:ext cx="9744432" cy="41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221260"/>
            <a:ext cx="9536112" cy="44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1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934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" y="1437409"/>
            <a:ext cx="9715734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51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29198</TotalTime>
  <Words>1955</Words>
  <Application>Microsoft Office PowerPoint</Application>
  <PresentationFormat>自訂</PresentationFormat>
  <Paragraphs>224</Paragraphs>
  <Slides>67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8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Gitlab 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Gitlab Merge 差異查看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clone</vt:lpstr>
      <vt:lpstr>PowerPoint 簡報</vt:lpstr>
      <vt:lpstr>PowerPoint 簡報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776</cp:revision>
  <cp:lastPrinted>2021-10-04T02:16:34Z</cp:lastPrinted>
  <dcterms:created xsi:type="dcterms:W3CDTF">2020-09-24T07:39:29Z</dcterms:created>
  <dcterms:modified xsi:type="dcterms:W3CDTF">2026-02-03T08:25:08Z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